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99" r:id="rId2"/>
    <p:sldId id="278" r:id="rId3"/>
    <p:sldId id="286" r:id="rId4"/>
    <p:sldId id="300" r:id="rId5"/>
    <p:sldId id="275" r:id="rId6"/>
    <p:sldId id="269" r:id="rId7"/>
    <p:sldId id="270" r:id="rId8"/>
    <p:sldId id="273" r:id="rId9"/>
    <p:sldId id="276" r:id="rId10"/>
    <p:sldId id="280" r:id="rId11"/>
    <p:sldId id="279" r:id="rId12"/>
    <p:sldId id="289" r:id="rId13"/>
    <p:sldId id="28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41748D"/>
    <a:srgbClr val="717C7D"/>
    <a:srgbClr val="CF3A0B"/>
    <a:srgbClr val="FFFF66"/>
    <a:srgbClr val="CC5D12"/>
    <a:srgbClr val="FFCC00"/>
    <a:srgbClr val="FF9900"/>
    <a:srgbClr val="996633"/>
    <a:srgbClr val="FAD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317" autoAdjust="0"/>
  </p:normalViewPr>
  <p:slideViewPr>
    <p:cSldViewPr>
      <p:cViewPr varScale="1">
        <p:scale>
          <a:sx n="99" d="100"/>
          <a:sy n="99" d="100"/>
        </p:scale>
        <p:origin x="93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49D7A-9064-4585-BF89-FF52E6F1C251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3C4F-8BC1-4AAD-998B-32BCEC62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F3C4F-8BC1-4AAD-998B-32BCEC62F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6A9D-2433-4169-9AAC-5311749A6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6FD24-61B8-4379-9C3E-44F6875F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4618-5672-4EE7-9735-387D21D0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A3E9B-01ED-4F2A-9A5F-C580CC6E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6B9D-CBE2-4BA5-AA96-D0595E2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5B2-E2D4-4F63-A08A-32E69D988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318A-19D0-4D53-9C72-56821988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D4621-67B2-4A2F-88BC-0D786B1FB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E11F-0D0D-4D46-8B29-5BC7B7C2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1488-477C-4B81-8A7D-9C05F3F6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C349D-B86D-46F2-AA5E-5762E487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DBA0-9BBC-437E-A582-9111A85ED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93757-929E-48FF-8369-230E43F26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C1BD1-D96F-43CC-936E-0E63BAF3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137F1-4B55-4C89-8AF2-8EB21E14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75B84-DA9B-409F-BF9E-824E329B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4A5E-5FC1-46E8-86D7-EE3BBFC4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A4BF-8CF4-4A4B-9AF4-D04509E7D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AB66-B7ED-41C4-A65C-D0B4DB24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BA20A-56E5-4FC2-B597-604C1C1FF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C4F8-8B86-47DD-83A8-152A1F04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E6233-6C37-4191-BCBF-BA9C3B71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C581-E929-4BBE-A904-2CDA12A7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BFB1-A69E-475D-A809-340BD7EC1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0A90-7E27-4B8A-A2AF-80BC558E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2EEB4-6C53-4618-90D1-AED1BE09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8D5B-7D52-4E2A-829F-59F677BF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3BD4-9C1F-4862-9263-344EA9F5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C76B-37D8-42C8-AA4B-0E5B93E7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FF65-B07D-4466-A57B-9DADE0FB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9616-ABC4-408C-986D-E4C3922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36DE-A9BB-40A0-806E-CBAFF46B3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66AF7-4042-4BB7-A54F-9A8F1EB1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346D-AD9B-4056-8F4C-6855AC0E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F01B-6FB7-43E3-AC1B-E83094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BC4F9-0C53-4C79-A88D-76F6069C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83E0-3529-4CC1-A509-C662ACC3C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E459-9C55-449F-890E-3B99A7E8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5E7F-044B-4825-B928-7A79CB6C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5F7BA-0D29-4C07-B5F6-544A0EDF9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4F417-16C2-4B1E-B357-9F376402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00853-0D5D-474D-A5A3-8DE03A86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D1602-B790-4270-9C26-7BAEB265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97CAA-D1B6-4879-88FC-AF6AD453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7D690-F92A-4E77-B130-25D8F372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A3E4-B829-4FB2-A707-1D876A938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0AA2-6756-41D4-8F9A-D139A34A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D1C01-C4CE-4F1E-884B-1D438EFC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B192E-4909-459D-8920-3142B03B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25469-3735-45A3-B969-9452F944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7E48-7CE3-4B93-AA4D-1CB2D6771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E00D2-633B-4E11-ADAE-14BCBBEE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1A09D-7AEC-4609-B436-0381F278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86C5-AECD-43C9-AB48-49F1FF92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995-F82A-4ECD-B434-C08015A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7348-9340-4564-8BD3-14FF7A67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4F3D-5ADA-46DD-81AC-705B66E31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93E7-3999-4EEC-BBDB-A76B192D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C55E0-08A6-4BC8-AD11-902A6681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932C7-2D9A-4E17-A871-739DAF43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812F2-F047-4733-88E7-667F8CBC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DA2-7974-45B4-884E-C7059C1D3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359F-4C1D-4B0A-810D-DAE34955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27B08-AFC1-49D2-B261-045C2FB54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192FB-400E-4C28-BC1F-88F25E8D0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1C625-241F-49FE-976B-A0D549E1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0A49-A1A0-4A69-AB28-11ADA57D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47B57-6FF0-437B-B3C4-669750AA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622-1BF8-46CA-9928-CE1C86F69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7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F1FB7-157A-4220-865B-A5DA277B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2F140-F119-4BC8-96BD-7F937830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4DF3-3273-4610-9CBD-38536CD4A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21F6-B43A-4871-9C0C-255094255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0ACE1-B9FA-49FD-B97F-D3706A956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3A03-F0F3-44C6-97D5-F2B226D0F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997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1265489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ghosal.blogspot.com/2017/12/is-your-child-safe-in-schoo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box-check-mark-mark-check-30311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3E32-1E59-5F5B-B3CF-3D9BE5899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6858000" cy="201491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+mn-lt"/>
              </a:rPr>
              <a:t>Estrategias que padres puedan hacer para ayudar a sus niños con la tarea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23B09-304F-2B20-6535-9E44002E8EE7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476672"/>
            <a:ext cx="4032448" cy="2160240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E23CE4C-C046-FEF7-F562-3F1051ACE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54" y="706859"/>
            <a:ext cx="3397492" cy="16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82D058-663E-9EA2-B59B-3A4A604DFA82}"/>
              </a:ext>
            </a:extLst>
          </p:cNvPr>
          <p:cNvSpPr txBox="1">
            <a:spLocks noChangeArrowheads="1"/>
          </p:cNvSpPr>
          <p:nvPr/>
        </p:nvSpPr>
        <p:spPr>
          <a:xfrm>
            <a:off x="656109" y="511386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Trabajar con las maestras para resolver los problemas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34405" y="210820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Conoce a tu maestra.</a:t>
            </a:r>
          </a:p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Comunícate con la maestra apenas sospeches un problema. </a:t>
            </a:r>
          </a:p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Pide una reunión con la maestra para discutir temas de preocupación.</a:t>
            </a:r>
          </a:p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Deja saber a la maestra si las asignaciones son difíciles o fáciles para tus hijos.</a:t>
            </a:r>
          </a:p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Busca una forma para resolver el problema.</a:t>
            </a:r>
          </a:p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Mantén una comunicación abierta y clara.</a:t>
            </a:r>
          </a:p>
          <a:p>
            <a:pPr>
              <a:lnSpc>
                <a:spcPct val="80000"/>
              </a:lnSpc>
            </a:pPr>
            <a:r>
              <a:rPr lang="es-CO" sz="2400" dirty="0">
                <a:solidFill>
                  <a:schemeClr val="bg1"/>
                </a:solidFill>
              </a:rPr>
              <a:t>Mantén el contacto con la maestra para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O" sz="2400" dirty="0">
                <a:solidFill>
                  <a:schemeClr val="bg1"/>
                </a:solidFill>
              </a:rPr>
              <a:t>asegurarte que el plan esta funcionando.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E05B18-341B-A84A-99CB-1567756383E7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99297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Trabajar con  las maestras para resolver problemas</a:t>
            </a:r>
            <a:endParaRPr lang="es-CO" sz="3000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66510"/>
            <a:ext cx="78867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O" sz="2400" dirty="0">
                <a:solidFill>
                  <a:schemeClr val="bg1"/>
                </a:solidFill>
              </a:rPr>
              <a:t>Comunicarse con las maestras cuando existe algún problema:</a:t>
            </a:r>
          </a:p>
          <a:p>
            <a:pPr lvl="1">
              <a:lnSpc>
                <a:spcPct val="90000"/>
              </a:lnSpc>
            </a:pPr>
            <a:r>
              <a:rPr lang="es-CO" sz="2000" dirty="0">
                <a:solidFill>
                  <a:schemeClr val="bg1"/>
                </a:solidFill>
              </a:rPr>
              <a:t>Su hijo se niega hacer las tarea.</a:t>
            </a:r>
          </a:p>
          <a:p>
            <a:pPr lvl="1">
              <a:lnSpc>
                <a:spcPct val="90000"/>
              </a:lnSpc>
            </a:pPr>
            <a:r>
              <a:rPr lang="es-CO" sz="2000" dirty="0">
                <a:solidFill>
                  <a:schemeClr val="bg1"/>
                </a:solidFill>
              </a:rPr>
              <a:t>Instrucciones no están claras.</a:t>
            </a:r>
          </a:p>
          <a:p>
            <a:pPr lvl="1">
              <a:lnSpc>
                <a:spcPct val="90000"/>
              </a:lnSpc>
            </a:pPr>
            <a:r>
              <a:rPr lang="es-CO" sz="2000" dirty="0">
                <a:solidFill>
                  <a:schemeClr val="bg1"/>
                </a:solidFill>
              </a:rPr>
              <a:t>No puede ayudar a su hijo a organizarse para completar la tarea. No puede proporcionar materiales necesarios.</a:t>
            </a:r>
          </a:p>
          <a:p>
            <a:pPr lvl="1">
              <a:lnSpc>
                <a:spcPct val="90000"/>
              </a:lnSpc>
            </a:pPr>
            <a:r>
              <a:rPr lang="es-CO" sz="2000" dirty="0">
                <a:solidFill>
                  <a:schemeClr val="bg1"/>
                </a:solidFill>
              </a:rPr>
              <a:t>La tarea es muy difícil.</a:t>
            </a:r>
          </a:p>
          <a:p>
            <a:pPr lvl="1">
              <a:lnSpc>
                <a:spcPct val="90000"/>
              </a:lnSpc>
            </a:pPr>
            <a:r>
              <a:rPr lang="es-CO" sz="2000" dirty="0">
                <a:solidFill>
                  <a:schemeClr val="bg1"/>
                </a:solidFill>
              </a:rPr>
              <a:t>La distribución de la tarea no es la adecuada.</a:t>
            </a:r>
          </a:p>
          <a:p>
            <a:pPr lvl="1">
              <a:lnSpc>
                <a:spcPct val="90000"/>
              </a:lnSpc>
            </a:pPr>
            <a:r>
              <a:rPr lang="es-CO" sz="2000" dirty="0">
                <a:solidFill>
                  <a:schemeClr val="bg1"/>
                </a:solidFill>
              </a:rPr>
              <a:t>Su hijo ha perdido clases y necesita recuperar lo perdido.</a:t>
            </a:r>
          </a:p>
        </p:txBody>
      </p:sp>
      <p:pic>
        <p:nvPicPr>
          <p:cNvPr id="3" name="Picture 2" descr="Arrow&#10;&#10;Description automatically generated">
            <a:extLst>
              <a:ext uri="{FF2B5EF4-FFF2-40B4-BE49-F238E27FC236}">
                <a16:creationId xmlns:a16="http://schemas.microsoft.com/office/drawing/2014/main" id="{5E851CF8-88C2-4476-ABB1-DED2AF9EF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2120" y="4584926"/>
            <a:ext cx="1696540" cy="160335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5BC457-FF67-46C8-9102-7B62B7B90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31640" y="4774527"/>
            <a:ext cx="2376264" cy="15841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33EFA-98A0-4736-BBEE-C0651D6E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s-CO" sz="31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Use el Internet como ayuda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B6D1FE-1237-406B-8E74-91B55B631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04062"/>
            <a:ext cx="6465126" cy="47863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6FD2EB-FFF5-47C6-B38F-C93B7B5D6F50}"/>
              </a:ext>
            </a:extLst>
          </p:cNvPr>
          <p:cNvSpPr txBox="1"/>
          <p:nvPr/>
        </p:nvSpPr>
        <p:spPr>
          <a:xfrm>
            <a:off x="2612012" y="576319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G</a:t>
            </a:r>
            <a:r>
              <a:rPr lang="en-US" sz="2800" dirty="0">
                <a:solidFill>
                  <a:srgbClr val="CC5D12"/>
                </a:solidFill>
                <a:latin typeface="Arial Black" panose="020B0A040201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en-US" sz="2800" dirty="0">
                <a:solidFill>
                  <a:srgbClr val="00B0F0"/>
                </a:solidFill>
                <a:latin typeface="Arial Black" panose="020B0A04020102020204" pitchFamily="34" charset="0"/>
              </a:rPr>
              <a:t>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</a:t>
            </a:r>
            <a:r>
              <a:rPr lang="en-US" sz="2800" dirty="0">
                <a:solidFill>
                  <a:srgbClr val="CF3A0B"/>
                </a:solidFill>
                <a:latin typeface="Arial Black" panose="020B0A04020102020204" pitchFamily="34" charset="0"/>
              </a:rPr>
              <a:t>e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Translate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9333C-B418-4CF5-8B2A-ACB5D6457C39}"/>
              </a:ext>
            </a:extLst>
          </p:cNvPr>
          <p:cNvSpPr txBox="1"/>
          <p:nvPr/>
        </p:nvSpPr>
        <p:spPr>
          <a:xfrm>
            <a:off x="1547664" y="117273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Los estudiantes deben ser siempre supervisados durante el uso del internet</a:t>
            </a:r>
          </a:p>
        </p:txBody>
      </p:sp>
    </p:spTree>
    <p:extLst>
      <p:ext uri="{BB962C8B-B14F-4D97-AF65-F5344CB8AC3E}">
        <p14:creationId xmlns:p14="http://schemas.microsoft.com/office/powerpoint/2010/main" val="2755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B36A5-2C92-44EF-98C2-3A0CD17D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335481" cy="44611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Acknowledgements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E7C8-275D-4826-AEC5-9351A7A7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0" y="591344"/>
            <a:ext cx="5556999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Adapted from a presentation by Karen McIntyre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Spanish Translation for the Diocese of Charlotte Catholic Schools by Lucy Bustos and Normalinda Hammond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information from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Study Skills </a:t>
            </a:r>
            <a:r>
              <a:rPr lang="en-US" dirty="0"/>
              <a:t>by Kelly Wingate</a:t>
            </a:r>
          </a:p>
          <a:p>
            <a:pPr marL="0" indent="0">
              <a:buNone/>
            </a:pPr>
            <a:r>
              <a:rPr lang="en-US" b="1" i="1" dirty="0"/>
              <a:t>Homework Without Tears </a:t>
            </a:r>
            <a:r>
              <a:rPr lang="en-US" dirty="0"/>
              <a:t>by</a:t>
            </a:r>
            <a:r>
              <a:rPr lang="en-US" b="1" i="1" dirty="0"/>
              <a:t> </a:t>
            </a:r>
            <a:r>
              <a:rPr lang="en-US" dirty="0"/>
              <a:t>Lee Canter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D1C5D5-7320-815E-E75E-82898B0A0994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76672"/>
            <a:ext cx="7886700" cy="1080120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Ayuda de los padres con la tarea</a:t>
            </a:r>
          </a:p>
        </p:txBody>
      </p:sp>
      <p:sp>
        <p:nvSpPr>
          <p:cNvPr id="37891" name="Rectangle 3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O" sz="2400" dirty="0">
                <a:solidFill>
                  <a:schemeClr val="bg1"/>
                </a:solidFill>
              </a:rPr>
              <a:t>Ayude a su estudiante a manejar su tiempo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Ayude con pasos o ideas para tarea o proyectos más largos.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De exámenes de repaso o guía.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Ayúdelos en evitar dejar todo para última hora y practique todas las noches con ellos.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Hable con su hijo acerca de cómo tomar exámenes: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Leer las instrucciones cuidadosamente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Este pendiente del tiempo dado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Responder las preguntas más fáciles primero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No quedarse tanto en una pregunta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3" name="Picture 2" descr="Father teaching son">
            <a:extLst>
              <a:ext uri="{FF2B5EF4-FFF2-40B4-BE49-F238E27FC236}">
                <a16:creationId xmlns:a16="http://schemas.microsoft.com/office/drawing/2014/main" id="{1BDBF6A4-D37E-4AE4-98BC-0E14533FF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2771800" cy="227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E38820F-2E5A-7A5D-D530-5A7768F01E7A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76672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5126"/>
            <a:ext cx="8532440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Ayuda de los padres con la tarea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O" sz="2400" dirty="0">
                <a:solidFill>
                  <a:schemeClr val="bg1"/>
                </a:solidFill>
              </a:rPr>
              <a:t>Hable sobre la tarea.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¿Entienden que se debe hacer?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¿Necesitan ayuda para entender la tarea?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¿Tienen todo lo necesario(materiales) para terminar la tarea?</a:t>
            </a:r>
          </a:p>
          <a:p>
            <a:pPr lvl="1"/>
            <a:r>
              <a:rPr lang="es-CO" dirty="0">
                <a:solidFill>
                  <a:schemeClr val="bg1"/>
                </a:solidFill>
              </a:rPr>
              <a:t>¿La respuesta tiene sentido?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Vigila y guía si hay algún tipo de frustración.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Proporcionarles críticas constructivas. 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¡Motívelos y anímelos!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3" name="Picture 2" descr="A person and a child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D8F09742-277A-421E-9642-1E9A8E53F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4128" y="4042637"/>
            <a:ext cx="3059832" cy="245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5C1BA-1B60-D64A-9C49-DD43A275B3A7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76672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5126"/>
            <a:ext cx="8532440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 de la tarea</a:t>
            </a:r>
            <a:endParaRPr lang="es-CO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CO" sz="2400" dirty="0">
                <a:solidFill>
                  <a:schemeClr val="bg1"/>
                </a:solidFill>
              </a:rPr>
              <a:t>Practicar lo ya aprendido.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Prepararse para el día siguiente.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Aprender a utilizar- la biblioteca,  las páginas electrónicas, los libros de referencia, etc.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Aplicar nuevas destrezas en nuevas situaciones.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Integrar nuevas destrezas aprendidas en un nuevo proyecto (proyecto/reportes).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Enseñarles a trabajar independientemente.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Motivarlos a hacer diciplinados y responsables.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Establecer una comunicación entre padres y maestros.</a:t>
            </a: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Proporcionar oportunidades para mejorar la comunicación.</a:t>
            </a:r>
          </a:p>
          <a:p>
            <a:pPr marL="0" lvl="0" indent="0">
              <a:buNone/>
            </a:pPr>
            <a:endParaRPr lang="es-CO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6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B08F681-7E2A-EBB6-D558-BC4AB9EE014A}"/>
              </a:ext>
            </a:extLst>
          </p:cNvPr>
          <p:cNvSpPr txBox="1">
            <a:spLocks noChangeArrowheads="1"/>
          </p:cNvSpPr>
          <p:nvPr/>
        </p:nvSpPr>
        <p:spPr>
          <a:xfrm>
            <a:off x="656109" y="151880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Video 4" title="Book Turning A Page">
            <a:hlinkClick r:id="" action="ppaction://media"/>
            <a:extLst>
              <a:ext uri="{FF2B5EF4-FFF2-40B4-BE49-F238E27FC236}">
                <a16:creationId xmlns:a16="http://schemas.microsoft.com/office/drawing/2014/main" id="{BA18B4F3-F851-498A-A590-13EFFB2FF6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109" y="1504890"/>
            <a:ext cx="7831782" cy="5101386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71700" y="1772816"/>
            <a:ext cx="5400600" cy="27363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CO" sz="2400" b="1" dirty="0"/>
              <a:t>Depende de la edad y la destreza del niño</a:t>
            </a:r>
            <a:endParaRPr lang="es-CO" sz="2400" dirty="0"/>
          </a:p>
          <a:p>
            <a:pPr marL="0" indent="0">
              <a:buNone/>
            </a:pPr>
            <a:r>
              <a:rPr lang="es-CO" sz="2400" b="1" dirty="0"/>
              <a:t> Recomendaciones:</a:t>
            </a:r>
            <a:endParaRPr lang="es-CO" sz="2400" dirty="0"/>
          </a:p>
          <a:p>
            <a:pPr lvl="1"/>
            <a:r>
              <a:rPr lang="es-CO" b="1" dirty="0"/>
              <a:t>K - 2</a:t>
            </a:r>
            <a:r>
              <a:rPr lang="es-CO" b="1" baseline="30000" dirty="0"/>
              <a:t>nd</a:t>
            </a:r>
            <a:r>
              <a:rPr lang="es-CO" b="1" dirty="0"/>
              <a:t>: 	10 – 20 minutos</a:t>
            </a:r>
            <a:endParaRPr lang="es-CO" dirty="0"/>
          </a:p>
          <a:p>
            <a:pPr lvl="1"/>
            <a:r>
              <a:rPr lang="es-CO" b="1" dirty="0"/>
              <a:t>3</a:t>
            </a:r>
            <a:r>
              <a:rPr lang="es-CO" b="1" baseline="30000" dirty="0"/>
              <a:t>rd</a:t>
            </a:r>
            <a:r>
              <a:rPr lang="es-CO" b="1" dirty="0"/>
              <a:t> – 6</a:t>
            </a:r>
            <a:r>
              <a:rPr lang="es-CO" b="1" baseline="30000" dirty="0"/>
              <a:t>th</a:t>
            </a:r>
            <a:r>
              <a:rPr lang="es-CO" b="1" dirty="0"/>
              <a:t>:	30-60 minutos</a:t>
            </a:r>
            <a:endParaRPr lang="es-CO" dirty="0"/>
          </a:p>
          <a:p>
            <a:pPr lvl="1"/>
            <a:r>
              <a:rPr lang="es-CO" b="1" dirty="0"/>
              <a:t>7</a:t>
            </a:r>
            <a:r>
              <a:rPr lang="es-CO" b="1" baseline="30000" dirty="0"/>
              <a:t>th</a:t>
            </a:r>
            <a:r>
              <a:rPr lang="es-CO" b="1" dirty="0"/>
              <a:t> – 9</a:t>
            </a:r>
            <a:r>
              <a:rPr lang="es-CO" b="1" baseline="30000" dirty="0"/>
              <a:t>th</a:t>
            </a:r>
            <a:r>
              <a:rPr lang="es-CO" b="1" dirty="0"/>
              <a:t>	más tiempo– el tiempo puede variar de noche a noche</a:t>
            </a:r>
            <a:endParaRPr lang="es-CO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DFA49-50B6-4A8E-A02F-6914DCA8E24A}"/>
              </a:ext>
            </a:extLst>
          </p:cNvPr>
          <p:cNvSpPr txBox="1"/>
          <p:nvPr/>
        </p:nvSpPr>
        <p:spPr>
          <a:xfrm>
            <a:off x="1547664" y="37601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Tiempo para la tarea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3030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042AA1-4C2C-B0DF-4371-FD5370492876}"/>
              </a:ext>
            </a:extLst>
          </p:cNvPr>
          <p:cNvSpPr txBox="1">
            <a:spLocks noChangeArrowheads="1"/>
          </p:cNvSpPr>
          <p:nvPr/>
        </p:nvSpPr>
        <p:spPr>
          <a:xfrm>
            <a:off x="495562" y="273383"/>
            <a:ext cx="8129076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65126"/>
            <a:ext cx="81198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 para ayudar a sus hijos a estudiar mejor</a:t>
            </a:r>
            <a:br>
              <a:rPr lang="es-CO" dirty="0">
                <a:latin typeface="Arial Black" panose="020B0A04020102020204" pitchFamily="34" charset="0"/>
              </a:rPr>
            </a:br>
            <a:endParaRPr lang="es-CO" dirty="0">
              <a:latin typeface="Arial Black" panose="020B0A040201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57084" y="1702818"/>
            <a:ext cx="3943350" cy="4692179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CO" sz="2400" b="1" dirty="0">
                <a:solidFill>
                  <a:schemeClr val="bg1"/>
                </a:solidFill>
              </a:rPr>
              <a:t>Crea un espacio propicio para que sus hijos puedan realizar su tarea. Aconséjalos a poner la tarea terminada siempre en un mismo lugar.</a:t>
            </a:r>
            <a:endParaRPr lang="es-CO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CO" sz="2400" b="1" dirty="0">
                <a:solidFill>
                  <a:schemeClr val="bg1"/>
                </a:solidFill>
              </a:rPr>
              <a:t>Haz que sus hijos hagan la tarea en el mismo espacio designado todas las noches.</a:t>
            </a:r>
            <a:endParaRPr lang="es-CO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CO" sz="2400" b="1" dirty="0">
                <a:solidFill>
                  <a:schemeClr val="bg1"/>
                </a:solidFill>
              </a:rPr>
              <a:t>Realice un horario de estudio y tarea diarias  (a la misma hora todos los días).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3" name="Picture 2" descr="Teenage boy doing homework">
            <a:extLst>
              <a:ext uri="{FF2B5EF4-FFF2-40B4-BE49-F238E27FC236}">
                <a16:creationId xmlns:a16="http://schemas.microsoft.com/office/drawing/2014/main" id="{A4C087FB-7AE2-4453-9031-6CD3A4386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973382" cy="2648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9CA51A-2F39-D047-BA39-4956983DC5C8}"/>
              </a:ext>
            </a:extLst>
          </p:cNvPr>
          <p:cNvSpPr txBox="1">
            <a:spLocks noChangeArrowheads="1"/>
          </p:cNvSpPr>
          <p:nvPr/>
        </p:nvSpPr>
        <p:spPr>
          <a:xfrm>
            <a:off x="601190" y="511386"/>
            <a:ext cx="7914159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49" y="405067"/>
            <a:ext cx="7914159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 para ayudar a sus hijos a estudiar mejor</a:t>
            </a:r>
            <a:br>
              <a:rPr lang="es-CO" dirty="0">
                <a:latin typeface="Arial Black" panose="020B0A04020102020204" pitchFamily="34" charset="0"/>
              </a:rPr>
            </a:br>
            <a:endParaRPr lang="es-CO" dirty="0">
              <a:latin typeface="Arial Black" panose="020B0A040201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4. Establezca la confianza necesaria para que sus hijos le manifiesten     </a:t>
            </a: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cuando estén frustrados.</a:t>
            </a:r>
          </a:p>
          <a:p>
            <a:pPr marL="0" lvl="0" indent="0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5. Motive a sus hijos hacer la tarea independientemente.</a:t>
            </a:r>
          </a:p>
          <a:p>
            <a:pPr marL="0" lv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6. Motive a sus hijos por sus logros.</a:t>
            </a:r>
          </a:p>
          <a:p>
            <a:pPr marL="0" lv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7. Cuando los proyectos sean complejos enseñarles a dividir el trabajo en varias etapas (pueden utilizar un calendario).</a:t>
            </a:r>
          </a:p>
          <a:p>
            <a:pPr marL="0" lvl="0" indent="0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8. Recuerde a sus hijos a tomar descansos necesarios. Estudiar por 20 minutos. Descansar por 5 minutos.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s-CO" dirty="0"/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0E6348-37A3-9355-C955-546E8F1494AE}"/>
              </a:ext>
            </a:extLst>
          </p:cNvPr>
          <p:cNvSpPr txBox="1">
            <a:spLocks noChangeArrowheads="1"/>
          </p:cNvSpPr>
          <p:nvPr/>
        </p:nvSpPr>
        <p:spPr>
          <a:xfrm>
            <a:off x="656109" y="511386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 para ayudar a sus hijos a estudiar mejor</a:t>
            </a:r>
            <a:endParaRPr lang="es-CO" dirty="0">
              <a:latin typeface="Arial Black" panose="020B0A040201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9. Limitar el tiempo para realizar las tareas basado en las indicaciones e instrucciones de la maestra.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10. No proporcionar más respuestas de las necesarias. Si aún se presentan dudas, comunicarse con la maestra. No, les haga las tareas.</a:t>
            </a:r>
          </a:p>
          <a:p>
            <a:pPr marL="0" lv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11. Comunicarse con la maestra si sus hijos están teniendo problemas con las tareas.</a:t>
            </a:r>
          </a:p>
          <a:p>
            <a:pPr marL="0" lv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12. De un paso atrás si está perdiendo la paciencia. No permita que su frustración pueda hacer sentir mal a sus hijos.</a:t>
            </a:r>
            <a:endParaRPr lang="es-CO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 startAt="8"/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A9901B-AD42-3459-CF27-23652583077E}"/>
              </a:ext>
            </a:extLst>
          </p:cNvPr>
          <p:cNvSpPr txBox="1">
            <a:spLocks noChangeArrowheads="1"/>
          </p:cNvSpPr>
          <p:nvPr/>
        </p:nvSpPr>
        <p:spPr>
          <a:xfrm>
            <a:off x="656109" y="511386"/>
            <a:ext cx="7831782" cy="1033042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anose="020B0A04020102020204" pitchFamily="34" charset="0"/>
              </a:rPr>
              <a:t>Resumen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916832"/>
            <a:ext cx="5599534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chemeClr val="bg1"/>
                </a:solidFill>
              </a:rPr>
              <a:t>Muestre que la educación y la tarea son importante.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chemeClr val="bg1"/>
                </a:solidFill>
              </a:rPr>
              <a:t>Monitoree la tarea.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chemeClr val="bg1"/>
                </a:solidFill>
              </a:rPr>
              <a:t>Proporcione dirección y guía.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chemeClr val="bg1"/>
                </a:solidFill>
              </a:rPr>
              <a:t>Comuníquese con las maestras para resolver inconvenientes.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32DC65D-2E70-4D3B-A066-D1EFD5673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0272" y="4081116"/>
            <a:ext cx="1878732" cy="2628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12767</TotalTime>
  <Words>778</Words>
  <Application>Microsoft Office PowerPoint</Application>
  <PresentationFormat>On-screen Show (4:3)</PresentationFormat>
  <Paragraphs>97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Office Theme</vt:lpstr>
      <vt:lpstr>Estrategias que padres puedan hacer para ayudar a sus niños con la tarea</vt:lpstr>
      <vt:lpstr>Ayuda de los padres con la tarea</vt:lpstr>
      <vt:lpstr>Ayuda de los padres con la tarea</vt:lpstr>
      <vt:lpstr>Propósito de la tarea</vt:lpstr>
      <vt:lpstr>PowerPoint Presentation</vt:lpstr>
      <vt:lpstr>Recomendaciones para ayudar a sus hijos a estudiar mejor </vt:lpstr>
      <vt:lpstr> Recomendaciones para ayudar a sus hijos a estudiar mejor </vt:lpstr>
      <vt:lpstr>Recomendaciones para ayudar a sus hijos a estudiar mejor</vt:lpstr>
      <vt:lpstr>Resumen</vt:lpstr>
      <vt:lpstr>Trabajar con las maestras para resolver los problemas</vt:lpstr>
      <vt:lpstr>Trabajar con  las maestras para resolver problemas</vt:lpstr>
      <vt:lpstr>Use el Internet como ayuda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McIntyre</dc:creator>
  <cp:keywords/>
  <cp:lastModifiedBy>Hammond, Normalinda G.</cp:lastModifiedBy>
  <cp:revision>65</cp:revision>
  <cp:lastPrinted>2022-02-17T00:58:53Z</cp:lastPrinted>
  <dcterms:created xsi:type="dcterms:W3CDTF">2009-04-22T19:24:48Z</dcterms:created>
  <dcterms:modified xsi:type="dcterms:W3CDTF">2022-10-18T13:43:51Z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